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omments/comment3.xml" ContentType="application/vnd.openxmlformats-officedocument.presentationml.comment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0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7340263" cy="9753600"/>
  <p:notesSz cx="6858000" cy="9144000"/>
  <p:embeddedFontLst>
    <p:embeddedFont>
      <p:font typeface="Consolas" panose="020B0609020204030204" pitchFamily="49" charset="0"/>
      <p:regular r:id="rId19"/>
      <p:bold r:id="rId20"/>
      <p:italic r:id="rId21"/>
      <p:boldItalic r:id="rId22"/>
    </p:embeddedFont>
    <p:embeddedFont>
      <p:font typeface="Helvetica Neue" panose="020B0604020202020204" charset="0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Pragyansmita Nayak" initials="" lastIdx="3" clrIdx="0"/>
  <p:cmAuthor id="1" name="Silvia Tomanin" initials="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0" d="100"/>
          <a:sy n="60" d="100"/>
        </p:scale>
        <p:origin x="74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6-10-16T18:39:26.555" idx="1">
    <p:pos x="6000" y="0"/>
    <p:text>highlight to show focus</p:tex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6-10-16T18:39:26.558" idx="2">
    <p:pos x="6000" y="0"/>
    <p:text>add new logo</p:tex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6-10-16T18:39:26.560" idx="1">
    <p:pos x="6000" y="0"/>
    <p:text>remove?</p:text>
  </p:cm>
  <p:cm authorId="0" dt="2016-10-16T18:39:26.560" idx="3">
    <p:pos x="6000" y="100"/>
    <p:text>Let's not remove this..maybe merge with the previous slide? is that ok?</p:tex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457200" marR="0" lvl="1" indent="22860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914400" marR="0" lvl="2" indent="45720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371600" marR="0" lvl="3" indent="68580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828800" marR="0" lvl="4" indent="91440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286000" marR="0" lvl="5" indent="114300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743200" marR="0" lvl="6" indent="137160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200400" marR="0" lvl="7" indent="160020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3657600" marR="0" lvl="8" indent="182880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1" name="Shape 1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1" name="Shape 1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Shape 173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1" name="Shape 1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9" name="Shape 18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2" name="Shape 20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2" name="Shape 2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7" name="Shape 6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6" name="Shape 7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Shape 83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Shape 105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Shape 115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>
                <a:solidFill>
                  <a:schemeClr val="dk1"/>
                </a:solidFill>
              </a:rPr>
              <a:t>Efficient forensic pictures are fundamental for body remains identification by family members and automation of downstream processes.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endParaRPr sz="1200">
              <a:solidFill>
                <a:schemeClr val="dk1"/>
              </a:solidFill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300">
                <a:solidFill>
                  <a:schemeClr val="dk1"/>
                </a:solidFill>
              </a:rPr>
              <a:t>We need the following pictures:Whole face, Whole body, Upper body,</a:t>
            </a:r>
            <a:r>
              <a:rPr lang="en-US" sz="1200">
                <a:solidFill>
                  <a:schemeClr val="dk1"/>
                </a:solidFill>
              </a:rPr>
              <a:t> </a:t>
            </a:r>
            <a:r>
              <a:rPr lang="en-US" sz="1300">
                <a:solidFill>
                  <a:schemeClr val="dk1"/>
                </a:solidFill>
              </a:rPr>
              <a:t>Lower body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3" name="Shape 1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Shape 131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Shape 143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1693384" y="1638300"/>
            <a:ext cx="13953493" cy="3301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8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8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8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8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8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1143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8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1371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8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60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8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828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8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body" idx="1"/>
          </p:nvPr>
        </p:nvSpPr>
        <p:spPr>
          <a:xfrm>
            <a:off x="1693384" y="5029200"/>
            <a:ext cx="13953493" cy="1130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3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3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3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3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3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730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730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730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730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74113" y="9251950"/>
            <a:ext cx="375102" cy="379591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8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>
            <a:spLocks noGrp="1"/>
          </p:cNvSpPr>
          <p:nvPr>
            <p:ph type="body" idx="1"/>
          </p:nvPr>
        </p:nvSpPr>
        <p:spPr>
          <a:xfrm>
            <a:off x="1693384" y="6362700"/>
            <a:ext cx="13953493" cy="469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2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89000" marR="0" lvl="1" indent="-2730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33500" marR="0" lvl="2" indent="-2730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78000" marR="0" lvl="3" indent="-2730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22500" marR="0" lvl="4" indent="-2730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730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730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730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730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body" idx="2"/>
          </p:nvPr>
        </p:nvSpPr>
        <p:spPr>
          <a:xfrm>
            <a:off x="1693384" y="4267200"/>
            <a:ext cx="13953493" cy="685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3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89000" marR="0" lvl="1" indent="-2730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33500" marR="0" lvl="2" indent="-2730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78000" marR="0" lvl="3" indent="-2730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22500" marR="0" lvl="4" indent="-2730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730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730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730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730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74113" y="9251950"/>
            <a:ext cx="375102" cy="379591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8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hoto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/>
          </p:cNvSpPr>
          <p:nvPr>
            <p:ph type="pic" idx="2"/>
          </p:nvPr>
        </p:nvSpPr>
        <p:spPr>
          <a:xfrm>
            <a:off x="0" y="0"/>
            <a:ext cx="17340262" cy="9753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444500" marR="0" lvl="0" indent="-2730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89000" marR="0" lvl="1" indent="-2730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33500" marR="0" lvl="2" indent="-2730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78000" marR="0" lvl="3" indent="-2730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22500" marR="0" lvl="4" indent="-2730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730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730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730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730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sldNum" idx="12"/>
          </p:nvPr>
        </p:nvSpPr>
        <p:spPr>
          <a:xfrm>
            <a:off x="8474113" y="9251950"/>
            <a:ext cx="375102" cy="379591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8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sldNum" idx="12"/>
          </p:nvPr>
        </p:nvSpPr>
        <p:spPr>
          <a:xfrm>
            <a:off x="8474113" y="9251950"/>
            <a:ext cx="375102" cy="379591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8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1270038" y="444500"/>
            <a:ext cx="14800184" cy="2158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8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8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8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8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8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1143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8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1371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8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60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8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828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8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body" idx="1"/>
          </p:nvPr>
        </p:nvSpPr>
        <p:spPr>
          <a:xfrm>
            <a:off x="1270038" y="2603500"/>
            <a:ext cx="14800184" cy="6286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444500" marR="0" lvl="0" indent="-2730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89000" marR="0" lvl="1" indent="-2730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33500" marR="0" lvl="2" indent="-2730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78000" marR="0" lvl="3" indent="-2730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22500" marR="0" lvl="4" indent="-2730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730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730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730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730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8474113" y="9251950"/>
            <a:ext cx="375102" cy="379591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8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hoto - Horizontal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>
            <a:spLocks noGrp="1"/>
          </p:cNvSpPr>
          <p:nvPr>
            <p:ph type="pic" idx="2"/>
          </p:nvPr>
        </p:nvSpPr>
        <p:spPr>
          <a:xfrm>
            <a:off x="2142132" y="635000"/>
            <a:ext cx="13039064" cy="5918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444500" marR="0" lvl="0" indent="-2730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89000" marR="0" lvl="1" indent="-2730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33500" marR="0" lvl="2" indent="-2730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78000" marR="0" lvl="3" indent="-2730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22500" marR="0" lvl="4" indent="-2730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730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730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730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730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title"/>
          </p:nvPr>
        </p:nvSpPr>
        <p:spPr>
          <a:xfrm>
            <a:off x="1693384" y="6718300"/>
            <a:ext cx="13953493" cy="1422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8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8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8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8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8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1143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8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1371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8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60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8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828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8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body" idx="1"/>
          </p:nvPr>
        </p:nvSpPr>
        <p:spPr>
          <a:xfrm>
            <a:off x="1693384" y="8191500"/>
            <a:ext cx="13953493" cy="1130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3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3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3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3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3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730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730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730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730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sldNum" idx="12"/>
          </p:nvPr>
        </p:nvSpPr>
        <p:spPr>
          <a:xfrm>
            <a:off x="8474113" y="9245600"/>
            <a:ext cx="375102" cy="379591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8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- Center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 txBox="1">
            <a:spLocks noGrp="1"/>
          </p:cNvSpPr>
          <p:nvPr>
            <p:ph type="title"/>
          </p:nvPr>
        </p:nvSpPr>
        <p:spPr>
          <a:xfrm>
            <a:off x="1693384" y="3225800"/>
            <a:ext cx="13953493" cy="3301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8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8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8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8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8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1143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8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1371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8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60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8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828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8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4113" y="9251950"/>
            <a:ext cx="375102" cy="379591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8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hoto - Vertical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>
            <a:spLocks noGrp="1"/>
          </p:cNvSpPr>
          <p:nvPr>
            <p:ph type="pic" idx="2"/>
          </p:nvPr>
        </p:nvSpPr>
        <p:spPr>
          <a:xfrm>
            <a:off x="8958007" y="635000"/>
            <a:ext cx="7112216" cy="822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444500" marR="0" lvl="0" indent="-2730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89000" marR="0" lvl="1" indent="-2730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33500" marR="0" lvl="2" indent="-2730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78000" marR="0" lvl="3" indent="-2730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22500" marR="0" lvl="4" indent="-2730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730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730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730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730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title"/>
          </p:nvPr>
        </p:nvSpPr>
        <p:spPr>
          <a:xfrm>
            <a:off x="1270038" y="635000"/>
            <a:ext cx="7112216" cy="3987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6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8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8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8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8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1143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8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1371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8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60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8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828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8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body" idx="1"/>
          </p:nvPr>
        </p:nvSpPr>
        <p:spPr>
          <a:xfrm>
            <a:off x="1270038" y="4762500"/>
            <a:ext cx="7112216" cy="4102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3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3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3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3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3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730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730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730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730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sldNum" idx="12"/>
          </p:nvPr>
        </p:nvSpPr>
        <p:spPr>
          <a:xfrm>
            <a:off x="8474113" y="9251950"/>
            <a:ext cx="375102" cy="379591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8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- Top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>
            <a:spLocks noGrp="1"/>
          </p:cNvSpPr>
          <p:nvPr>
            <p:ph type="title"/>
          </p:nvPr>
        </p:nvSpPr>
        <p:spPr>
          <a:xfrm>
            <a:off x="1270038" y="444500"/>
            <a:ext cx="14800184" cy="2158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8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8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8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8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8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1143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8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1371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8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60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8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828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8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sldNum" idx="12"/>
          </p:nvPr>
        </p:nvSpPr>
        <p:spPr>
          <a:xfrm>
            <a:off x="8474113" y="9251950"/>
            <a:ext cx="375102" cy="379591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8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, Bullets &amp; Photo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>
            <a:spLocks noGrp="1"/>
          </p:cNvSpPr>
          <p:nvPr>
            <p:ph type="pic" idx="2"/>
          </p:nvPr>
        </p:nvSpPr>
        <p:spPr>
          <a:xfrm>
            <a:off x="8958007" y="2603500"/>
            <a:ext cx="7112216" cy="6286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444500" marR="0" lvl="0" indent="-2730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89000" marR="0" lvl="1" indent="-2730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33500" marR="0" lvl="2" indent="-2730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78000" marR="0" lvl="3" indent="-2730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22500" marR="0" lvl="4" indent="-2730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730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730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730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730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title"/>
          </p:nvPr>
        </p:nvSpPr>
        <p:spPr>
          <a:xfrm>
            <a:off x="1270038" y="444500"/>
            <a:ext cx="14800184" cy="2158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8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8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8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8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8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1143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8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1371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8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60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8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828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8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body" idx="1"/>
          </p:nvPr>
        </p:nvSpPr>
        <p:spPr>
          <a:xfrm>
            <a:off x="1270038" y="2603500"/>
            <a:ext cx="7112216" cy="6286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342900" marR="0" lvl="0" indent="-209550" algn="l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685800" marR="0" lvl="1" indent="-209550" algn="l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028700" marR="0" lvl="2" indent="-209550" algn="l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371600" marR="0" lvl="3" indent="-209550" algn="l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714500" marR="0" lvl="4" indent="-209550" algn="l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730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730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730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730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sldNum" idx="12"/>
          </p:nvPr>
        </p:nvSpPr>
        <p:spPr>
          <a:xfrm>
            <a:off x="8474113" y="9251950"/>
            <a:ext cx="375102" cy="379591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8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ullet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>
            <a:spLocks noGrp="1"/>
          </p:cNvSpPr>
          <p:nvPr>
            <p:ph type="body" idx="1"/>
          </p:nvPr>
        </p:nvSpPr>
        <p:spPr>
          <a:xfrm>
            <a:off x="1270038" y="1270000"/>
            <a:ext cx="14800184" cy="721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444500" marR="0" lvl="0" indent="-2730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89000" marR="0" lvl="1" indent="-2730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33500" marR="0" lvl="2" indent="-2730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78000" marR="0" lvl="3" indent="-2730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22500" marR="0" lvl="4" indent="-2730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730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730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730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730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4113" y="9251950"/>
            <a:ext cx="375102" cy="379591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8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hoto - 3 Up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>
            <a:spLocks noGrp="1"/>
          </p:cNvSpPr>
          <p:nvPr>
            <p:ph type="pic" idx="2"/>
          </p:nvPr>
        </p:nvSpPr>
        <p:spPr>
          <a:xfrm>
            <a:off x="8958007" y="5092700"/>
            <a:ext cx="7112216" cy="3771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444500" marR="0" lvl="0" indent="-2730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89000" marR="0" lvl="1" indent="-2730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33500" marR="0" lvl="2" indent="-2730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78000" marR="0" lvl="3" indent="-2730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22500" marR="0" lvl="4" indent="-2730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730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730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730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730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3" name="Shape 43"/>
          <p:cNvSpPr>
            <a:spLocks noGrp="1"/>
          </p:cNvSpPr>
          <p:nvPr>
            <p:ph type="pic" idx="3"/>
          </p:nvPr>
        </p:nvSpPr>
        <p:spPr>
          <a:xfrm>
            <a:off x="8966297" y="889000"/>
            <a:ext cx="7112219" cy="3771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444500" marR="0" lvl="0" indent="-2730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89000" marR="0" lvl="1" indent="-2730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33500" marR="0" lvl="2" indent="-2730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78000" marR="0" lvl="3" indent="-2730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22500" marR="0" lvl="4" indent="-2730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730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730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730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730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4" name="Shape 44"/>
          <p:cNvSpPr>
            <a:spLocks noGrp="1"/>
          </p:cNvSpPr>
          <p:nvPr>
            <p:ph type="pic" idx="4"/>
          </p:nvPr>
        </p:nvSpPr>
        <p:spPr>
          <a:xfrm>
            <a:off x="1270038" y="889000"/>
            <a:ext cx="7112216" cy="7975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444500" marR="0" lvl="0" indent="-2730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89000" marR="0" lvl="1" indent="-2730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33500" marR="0" lvl="2" indent="-2730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78000" marR="0" lvl="3" indent="-2730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22500" marR="0" lvl="4" indent="-2730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730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730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730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730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sldNum" idx="12"/>
          </p:nvPr>
        </p:nvSpPr>
        <p:spPr>
          <a:xfrm>
            <a:off x="8474113" y="9251950"/>
            <a:ext cx="375102" cy="379591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8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1270038" y="444500"/>
            <a:ext cx="14800184" cy="2158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8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8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8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8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8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1143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8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1371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8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60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8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828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8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1270038" y="2603500"/>
            <a:ext cx="14800184" cy="6286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444500" marR="0" lvl="0" indent="-2730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89000" marR="0" lvl="1" indent="-2730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33500" marR="0" lvl="2" indent="-2730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78000" marR="0" lvl="3" indent="-2730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22500" marR="0" lvl="4" indent="-2730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730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730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730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730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4113" y="9251950"/>
            <a:ext cx="375102" cy="379591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8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theportatcern.github.io/Hackathon2016-Pier37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jp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comments" Target="../comments/comment3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heportatcern.github.io/Hackathon2016-Pier37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theportatcern.github.io/Hackathon2016-Pier37/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comments" Target="../comments/comment1.xml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>
            <a:spLocks noGrp="1"/>
          </p:cNvSpPr>
          <p:nvPr>
            <p:ph type="ctrTitle" idx="4294967295"/>
          </p:nvPr>
        </p:nvSpPr>
        <p:spPr>
          <a:xfrm>
            <a:off x="1105730" y="918310"/>
            <a:ext cx="10464900" cy="22836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lang="en-US" sz="6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Pier </a:t>
            </a:r>
            <a:r>
              <a:rPr lang="en-US" sz="6000"/>
              <a:t>37</a:t>
            </a:r>
            <a:r>
              <a:rPr lang="en-US" sz="6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ID Hunters</a:t>
            </a:r>
          </a:p>
        </p:txBody>
      </p:sp>
      <p:sp>
        <p:nvSpPr>
          <p:cNvPr id="60" name="Shape 60"/>
          <p:cNvSpPr txBox="1">
            <a:spLocks noGrp="1"/>
          </p:cNvSpPr>
          <p:nvPr>
            <p:ph type="subTitle" idx="4294967295"/>
          </p:nvPr>
        </p:nvSpPr>
        <p:spPr>
          <a:xfrm>
            <a:off x="1105730" y="3421203"/>
            <a:ext cx="10464900" cy="11304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lang="en-US" sz="3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Final Presentation</a:t>
            </a:r>
          </a:p>
        </p:txBody>
      </p:sp>
      <p:sp>
        <p:nvSpPr>
          <p:cNvPr id="61" name="Shape 61"/>
          <p:cNvSpPr/>
          <p:nvPr/>
        </p:nvSpPr>
        <p:spPr>
          <a:xfrm>
            <a:off x="1225574" y="1037475"/>
            <a:ext cx="10464900" cy="5643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lang="en-US" sz="7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Efficient Forensic Photos</a:t>
            </a:r>
          </a:p>
        </p:txBody>
      </p:sp>
      <p:sp>
        <p:nvSpPr>
          <p:cNvPr id="62" name="Shape 62"/>
          <p:cNvSpPr txBox="1"/>
          <p:nvPr/>
        </p:nvSpPr>
        <p:spPr>
          <a:xfrm>
            <a:off x="5580625" y="8119475"/>
            <a:ext cx="7475400" cy="45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1900"/>
              <a:t>Find us at: </a:t>
            </a:r>
            <a:r>
              <a:rPr lang="en-US" sz="1900" u="sng">
                <a:solidFill>
                  <a:schemeClr val="hlink"/>
                </a:solidFill>
                <a:hlinkClick r:id="rId3"/>
              </a:rPr>
              <a:t>https://theportatcern.github.io/Hackathon2016-Pier37/</a:t>
            </a:r>
          </a:p>
        </p:txBody>
      </p:sp>
      <p:pic>
        <p:nvPicPr>
          <p:cNvPr id="63" name="Shape 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93250" y="4912025"/>
            <a:ext cx="10753725" cy="255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Shape 64" descr="IMG_20161016_165142.jp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308249" y="587800"/>
            <a:ext cx="4533542" cy="357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>
            <a:spLocks noGrp="1"/>
          </p:cNvSpPr>
          <p:nvPr>
            <p:ph type="title"/>
          </p:nvPr>
        </p:nvSpPr>
        <p:spPr>
          <a:xfrm>
            <a:off x="1270038" y="444500"/>
            <a:ext cx="14800184" cy="21589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lang="en-US" sz="8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Laser framing</a:t>
            </a:r>
          </a:p>
        </p:txBody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812125" y="2115300"/>
            <a:ext cx="15121200" cy="21591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ctr" anchorCtr="0">
            <a:noAutofit/>
          </a:bodyPr>
          <a:lstStyle/>
          <a:p>
            <a:pPr marL="444500" marR="0" lvl="0" indent="-444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</a:pPr>
            <a:r>
              <a:rPr lang="en-US" sz="3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Framing using reference given by the laser</a:t>
            </a:r>
          </a:p>
          <a:p>
            <a:pPr marL="444500" marR="0" lvl="0" indent="-44450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</a:pPr>
            <a:r>
              <a:rPr lang="en-US" sz="3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Can be used in the post-process phase to calculate dimensions</a:t>
            </a:r>
          </a:p>
        </p:txBody>
      </p:sp>
      <p:grpSp>
        <p:nvGrpSpPr>
          <p:cNvPr id="155" name="Shape 155"/>
          <p:cNvGrpSpPr/>
          <p:nvPr/>
        </p:nvGrpSpPr>
        <p:grpSpPr>
          <a:xfrm>
            <a:off x="3851597" y="4274398"/>
            <a:ext cx="9401733" cy="4480730"/>
            <a:chOff x="0" y="0"/>
            <a:chExt cx="8326749" cy="3855054"/>
          </a:xfrm>
        </p:grpSpPr>
        <p:pic>
          <p:nvPicPr>
            <p:cNvPr id="156" name="Shape 156"/>
            <p:cNvPicPr preferRelativeResize="0"/>
            <p:nvPr/>
          </p:nvPicPr>
          <p:blipFill rotWithShape="1">
            <a:blip r:embed="rId3">
              <a:alphaModFix/>
            </a:blip>
            <a:srcRect b="34504"/>
            <a:stretch/>
          </p:blipFill>
          <p:spPr>
            <a:xfrm>
              <a:off x="126998" y="88900"/>
              <a:ext cx="8072751" cy="35248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" name="Shape 157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0" y="0"/>
              <a:ext cx="8326749" cy="385505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8" name="Shape 158"/>
          <p:cNvSpPr txBox="1">
            <a:spLocks noGrp="1"/>
          </p:cNvSpPr>
          <p:nvPr>
            <p:ph type="sldNum" idx="12"/>
          </p:nvPr>
        </p:nvSpPr>
        <p:spPr>
          <a:xfrm>
            <a:off x="8474113" y="9251950"/>
            <a:ext cx="375102" cy="379591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10</a:t>
            </a:fld>
            <a:endParaRPr lang="en-US" sz="18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 txBox="1">
            <a:spLocks noGrp="1"/>
          </p:cNvSpPr>
          <p:nvPr>
            <p:ph type="title"/>
          </p:nvPr>
        </p:nvSpPr>
        <p:spPr>
          <a:xfrm>
            <a:off x="1270038" y="444500"/>
            <a:ext cx="14800184" cy="21589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lang="en-US" sz="8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Analog trigger</a:t>
            </a:r>
          </a:p>
        </p:txBody>
      </p:sp>
      <p:sp>
        <p:nvSpPr>
          <p:cNvPr id="164" name="Shape 164"/>
          <p:cNvSpPr txBox="1">
            <a:spLocks noGrp="1"/>
          </p:cNvSpPr>
          <p:nvPr>
            <p:ph type="body" idx="1"/>
          </p:nvPr>
        </p:nvSpPr>
        <p:spPr>
          <a:xfrm>
            <a:off x="1350398" y="3380457"/>
            <a:ext cx="5250600" cy="57900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ctr" anchorCtr="0">
            <a:noAutofit/>
          </a:bodyPr>
          <a:lstStyle/>
          <a:p>
            <a:pPr marL="444500" marR="0" lvl="0" indent="-444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</a:pPr>
            <a:r>
              <a:rPr lang="en-US" sz="3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Not all cameras have remote control, not universal</a:t>
            </a:r>
          </a:p>
          <a:p>
            <a:pPr marL="444500" marR="0" lvl="0" indent="-44450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</a:pPr>
            <a:r>
              <a:rPr lang="en-US" sz="3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Camera is ~</a:t>
            </a:r>
            <a:r>
              <a:rPr lang="en-US" sz="3400"/>
              <a:t>1.5m away</a:t>
            </a:r>
          </a:p>
          <a:p>
            <a:pPr marL="444500" marR="0" lvl="0" indent="-44450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</a:pPr>
            <a:r>
              <a:rPr lang="en-US" sz="3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We need a universal mechanism to trigger the camera</a:t>
            </a:r>
          </a:p>
        </p:txBody>
      </p:sp>
      <p:pic>
        <p:nvPicPr>
          <p:cNvPr id="165" name="Shape 16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86841" y="567829"/>
            <a:ext cx="2924068" cy="292407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6" name="Shape 166"/>
          <p:cNvGrpSpPr/>
          <p:nvPr/>
        </p:nvGrpSpPr>
        <p:grpSpPr>
          <a:xfrm>
            <a:off x="7001021" y="3648216"/>
            <a:ext cx="6621052" cy="5105489"/>
            <a:chOff x="0" y="0"/>
            <a:chExt cx="6621052" cy="5105489"/>
          </a:xfrm>
        </p:grpSpPr>
        <p:pic>
          <p:nvPicPr>
            <p:cNvPr id="167" name="Shape 167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27000" y="88900"/>
              <a:ext cx="6367052" cy="47752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8" name="Shape 168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0" y="0"/>
              <a:ext cx="6621052" cy="510548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9" name="Shape 169"/>
          <p:cNvSpPr txBox="1">
            <a:spLocks noGrp="1"/>
          </p:cNvSpPr>
          <p:nvPr>
            <p:ph type="sldNum" idx="12"/>
          </p:nvPr>
        </p:nvSpPr>
        <p:spPr>
          <a:xfrm>
            <a:off x="8474113" y="9251950"/>
            <a:ext cx="375102" cy="379591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11</a:t>
            </a:fld>
            <a:endParaRPr lang="en-US" sz="18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70" name="Shape 17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608587" y="1189087"/>
            <a:ext cx="1990725" cy="680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 txBox="1">
            <a:spLocks noGrp="1"/>
          </p:cNvSpPr>
          <p:nvPr>
            <p:ph type="title"/>
          </p:nvPr>
        </p:nvSpPr>
        <p:spPr>
          <a:xfrm>
            <a:off x="1270038" y="444500"/>
            <a:ext cx="14800200" cy="2159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Resources</a:t>
            </a:r>
          </a:p>
        </p:txBody>
      </p:sp>
      <p:sp>
        <p:nvSpPr>
          <p:cNvPr id="176" name="Shape 176"/>
          <p:cNvSpPr txBox="1">
            <a:spLocks noGrp="1"/>
          </p:cNvSpPr>
          <p:nvPr>
            <p:ph type="sldNum" idx="12"/>
          </p:nvPr>
        </p:nvSpPr>
        <p:spPr>
          <a:xfrm>
            <a:off x="8474113" y="9251950"/>
            <a:ext cx="375000" cy="379500"/>
          </a:xfrm>
          <a:prstGeom prst="rect">
            <a:avLst/>
          </a:prstGeom>
        </p:spPr>
        <p:txBody>
          <a:bodyPr lIns="50800" tIns="50800" rIns="50800" bIns="50800" anchor="t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/>
              <a:t>12</a:t>
            </a:fld>
            <a:endParaRPr lang="en-US"/>
          </a:p>
        </p:txBody>
      </p:sp>
      <p:pic>
        <p:nvPicPr>
          <p:cNvPr id="177" name="Shape 1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74475" y="2205075"/>
            <a:ext cx="8922275" cy="5548325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Shape 178"/>
          <p:cNvSpPr txBox="1"/>
          <p:nvPr/>
        </p:nvSpPr>
        <p:spPr>
          <a:xfrm>
            <a:off x="3474475" y="7877325"/>
            <a:ext cx="10721400" cy="1250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2800" b="1"/>
              <a:t>Instructions and material list available at </a:t>
            </a:r>
            <a:r>
              <a:rPr lang="en-US" sz="2800" b="1" u="sng">
                <a:solidFill>
                  <a:schemeClr val="hlink"/>
                </a:solidFill>
                <a:hlinkClick r:id="rId4"/>
              </a:rPr>
              <a:t>https://theportatcern.github.io/Hackathon2016-Pier37/</a:t>
            </a:r>
            <a:r>
              <a:rPr lang="en-US" sz="2800" b="1"/>
              <a:t> 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1270050" y="444500"/>
            <a:ext cx="8911800" cy="14169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lang="en-US"/>
              <a:t>Future Ideas ...</a:t>
            </a:r>
          </a:p>
        </p:txBody>
      </p:sp>
      <p:sp>
        <p:nvSpPr>
          <p:cNvPr id="184" name="Shape 184"/>
          <p:cNvSpPr txBox="1">
            <a:spLocks noGrp="1"/>
          </p:cNvSpPr>
          <p:nvPr>
            <p:ph type="body" idx="1"/>
          </p:nvPr>
        </p:nvSpPr>
        <p:spPr>
          <a:xfrm>
            <a:off x="1270050" y="1861400"/>
            <a:ext cx="10661400" cy="77172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ctr" anchorCtr="0">
            <a:noAutofit/>
          </a:bodyPr>
          <a:lstStyle/>
          <a:p>
            <a:pPr marL="444500" marR="0" lvl="0" indent="-44450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</a:pPr>
            <a:r>
              <a:rPr lang="en-US" b="1">
                <a:solidFill>
                  <a:schemeClr val="dk1"/>
                </a:solidFill>
              </a:rPr>
              <a:t>Automatic matching</a:t>
            </a:r>
            <a:r>
              <a:rPr lang="en-US">
                <a:solidFill>
                  <a:schemeClr val="dk1"/>
                </a:solidFill>
              </a:rPr>
              <a:t> of forensic pictures against the picture provided by family members </a:t>
            </a:r>
          </a:p>
          <a:p>
            <a:pPr marL="444500" marR="0" lvl="0" indent="-44450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</a:pPr>
            <a:r>
              <a:rPr lang="en-US" b="1"/>
              <a:t>Post-processing</a:t>
            </a:r>
            <a:r>
              <a:rPr lang="en-US"/>
              <a:t>: </a:t>
            </a:r>
            <a:r>
              <a:rPr lang="en-US" sz="3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Auto-annotation of images with their detailed text description </a:t>
            </a:r>
            <a:r>
              <a:rPr lang="en-US"/>
              <a:t>of body characteristics </a:t>
            </a:r>
            <a:r>
              <a:rPr lang="en-US" sz="3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to expedite the documentation process followed by the forensic experts</a:t>
            </a:r>
          </a:p>
        </p:txBody>
      </p:sp>
      <p:sp>
        <p:nvSpPr>
          <p:cNvPr id="185" name="Shape 185"/>
          <p:cNvSpPr txBox="1">
            <a:spLocks noGrp="1"/>
          </p:cNvSpPr>
          <p:nvPr>
            <p:ph type="sldNum" idx="12"/>
          </p:nvPr>
        </p:nvSpPr>
        <p:spPr>
          <a:xfrm>
            <a:off x="8474113" y="9251950"/>
            <a:ext cx="375102" cy="379591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13</a:t>
            </a:fld>
            <a:endParaRPr lang="en-US" sz="18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86" name="Shape 1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06249" y="1133225"/>
            <a:ext cx="7383099" cy="4153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 txBox="1">
            <a:spLocks noGrp="1"/>
          </p:cNvSpPr>
          <p:nvPr>
            <p:ph type="title"/>
          </p:nvPr>
        </p:nvSpPr>
        <p:spPr>
          <a:xfrm>
            <a:off x="1270038" y="444500"/>
            <a:ext cx="14800184" cy="21589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lang="en-US" sz="8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Post-Processing: Text extraction</a:t>
            </a:r>
          </a:p>
        </p:txBody>
      </p:sp>
      <p:sp>
        <p:nvSpPr>
          <p:cNvPr id="192" name="Shape 192"/>
          <p:cNvSpPr txBox="1">
            <a:spLocks noGrp="1"/>
          </p:cNvSpPr>
          <p:nvPr>
            <p:ph type="sldNum" idx="12"/>
          </p:nvPr>
        </p:nvSpPr>
        <p:spPr>
          <a:xfrm>
            <a:off x="8474113" y="9251950"/>
            <a:ext cx="375102" cy="379591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14</a:t>
            </a:fld>
            <a:endParaRPr lang="en-US" sz="18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93" name="Shape 19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6055" y="2817999"/>
            <a:ext cx="4902160" cy="190363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pic>
      <p:grpSp>
        <p:nvGrpSpPr>
          <p:cNvPr id="194" name="Shape 194"/>
          <p:cNvGrpSpPr/>
          <p:nvPr/>
        </p:nvGrpSpPr>
        <p:grpSpPr>
          <a:xfrm>
            <a:off x="7343582" y="3475771"/>
            <a:ext cx="8726642" cy="4903907"/>
            <a:chOff x="7343582" y="3475771"/>
            <a:chExt cx="8726642" cy="4903907"/>
          </a:xfrm>
        </p:grpSpPr>
        <p:sp>
          <p:nvSpPr>
            <p:cNvPr id="195" name="Shape 195"/>
            <p:cNvSpPr txBox="1"/>
            <p:nvPr/>
          </p:nvSpPr>
          <p:spPr>
            <a:xfrm>
              <a:off x="8748657" y="3475771"/>
              <a:ext cx="7321567" cy="4903907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50800" tIns="50800" rIns="50800" bIns="50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ct val="25000"/>
                <a:buFont typeface="Consolas"/>
                <a:buNone/>
              </a:pPr>
              <a:r>
                <a:rPr lang="en-US" sz="2400" b="0" i="0" u="sng" strike="noStrike" cap="none">
                  <a:solidFill>
                    <a:schemeClr val="accent1"/>
                  </a:solidFill>
                  <a:latin typeface="Consolas"/>
                  <a:ea typeface="Consolas"/>
                  <a:cs typeface="Consolas"/>
                  <a:sym typeface="Consolas"/>
                </a:rPr>
                <a:t>Using Google Cloud Vision API</a:t>
              </a: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endParaRPr sz="2400" b="0" i="0" u="none" strike="noStrike" cap="none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Consolas"/>
                <a:buNone/>
              </a:pPr>
              <a:endParaRPr/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Consolas"/>
                <a:buNone/>
              </a:pPr>
              <a:r>
                <a:rPr lang="en-US" sz="2400" b="0" i="0" u="none" strike="noStrike" cap="none"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rPr>
                <a:t>Colonia San Juan Team A-001</a:t>
              </a: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Consolas"/>
                <a:buNone/>
              </a:pPr>
              <a:r>
                <a:rPr lang="en-US" sz="2400" b="0" i="0" u="none" strike="noStrike" cap="none"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rPr>
                <a:t>OR</a:t>
              </a: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Consolas"/>
                <a:buNone/>
              </a:pPr>
              <a:r>
                <a:rPr lang="en-US" sz="2400" b="0" i="0" u="none" strike="noStrike" cap="none"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rPr>
                <a:t>Chaing Mai Hospital P. Sribanditmongkol-001</a:t>
              </a: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Consolas"/>
                <a:buNone/>
              </a:pPr>
              <a:r>
                <a:rPr lang="en-US" sz="2400" b="0" i="0" u="none" strike="noStrike" cap="none"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rPr>
                <a:t>ColoniaSanJuanTeamA-001ORChaingMaiHospitalP.Sribanditmongkol-001</a:t>
              </a:r>
            </a:p>
          </p:txBody>
        </p:sp>
        <p:sp>
          <p:nvSpPr>
            <p:cNvPr id="196" name="Shape 196"/>
            <p:cNvSpPr/>
            <p:nvPr/>
          </p:nvSpPr>
          <p:spPr>
            <a:xfrm>
              <a:off x="7343582" y="4725435"/>
              <a:ext cx="1030778" cy="574276"/>
            </a:xfrm>
            <a:prstGeom prst="rightArrow">
              <a:avLst>
                <a:gd name="adj1" fmla="val 50000"/>
                <a:gd name="adj2" fmla="val 50000"/>
              </a:avLst>
            </a:prstGeom>
            <a:blipFill rotWithShape="1">
              <a:blip r:embed="rId4">
                <a:alphaModFix/>
              </a:blip>
              <a:tile tx="0" ty="0" sx="100000" sy="100000" flip="none" algn="tl"/>
            </a:blipFill>
            <a:ln>
              <a:noFill/>
            </a:ln>
            <a:effectLst>
              <a:outerShdw blurRad="38100" dist="25400" dir="5400000" rotWithShape="0">
                <a:srgbClr val="000000">
                  <a:alpha val="49803"/>
                </a:srgbClr>
              </a:outerShdw>
            </a:effectLst>
          </p:spPr>
          <p:txBody>
            <a:bodyPr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endPara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pic>
        <p:nvPicPr>
          <p:cNvPr id="197" name="Shape 19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091386" y="5299710"/>
            <a:ext cx="3444890" cy="3503277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Shape 198"/>
          <p:cNvSpPr/>
          <p:nvPr/>
        </p:nvSpPr>
        <p:spPr>
          <a:xfrm>
            <a:off x="1480700" y="2603500"/>
            <a:ext cx="5537400" cy="2321400"/>
          </a:xfrm>
          <a:prstGeom prst="roundRect">
            <a:avLst>
              <a:gd name="adj" fmla="val 16667"/>
            </a:avLst>
          </a:prstGeom>
          <a:noFill/>
          <a:ln w="76200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9" name="Shape 199"/>
          <p:cNvSpPr/>
          <p:nvPr/>
        </p:nvSpPr>
        <p:spPr>
          <a:xfrm>
            <a:off x="8322950" y="4924900"/>
            <a:ext cx="8032200" cy="2770400"/>
          </a:xfrm>
          <a:prstGeom prst="roundRect">
            <a:avLst>
              <a:gd name="adj" fmla="val 16667"/>
            </a:avLst>
          </a:prstGeom>
          <a:noFill/>
          <a:ln w="76200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 txBox="1">
            <a:spLocks noGrp="1"/>
          </p:cNvSpPr>
          <p:nvPr>
            <p:ph type="title"/>
          </p:nvPr>
        </p:nvSpPr>
        <p:spPr>
          <a:xfrm>
            <a:off x="1270038" y="444500"/>
            <a:ext cx="14800184" cy="21589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lang="en-US" sz="7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Post-Processing: Auto-annotation</a:t>
            </a:r>
          </a:p>
        </p:txBody>
      </p:sp>
      <p:sp>
        <p:nvSpPr>
          <p:cNvPr id="205" name="Shape 205"/>
          <p:cNvSpPr txBox="1">
            <a:spLocks noGrp="1"/>
          </p:cNvSpPr>
          <p:nvPr>
            <p:ph type="body" idx="1"/>
          </p:nvPr>
        </p:nvSpPr>
        <p:spPr>
          <a:xfrm>
            <a:off x="8096596" y="2603500"/>
            <a:ext cx="7973628" cy="6286499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Consolas"/>
              <a:buNone/>
            </a:pPr>
            <a:r>
              <a:rPr lang="en-US" b="0" i="0" u="sng" strike="noStrike" cap="none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Using Google Cloud Vision API</a:t>
            </a:r>
          </a:p>
          <a:p>
            <a:pPr marL="444500" marR="0" lvl="0" indent="-558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onsolas"/>
              <a:buChar char="•"/>
            </a:pPr>
            <a:r>
              <a:rPr lang="en-US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Clothing</a:t>
            </a:r>
          </a:p>
          <a:p>
            <a:pPr marL="444500" marR="0" lvl="0" indent="-558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onsolas"/>
              <a:buChar char="•"/>
            </a:pPr>
            <a:r>
              <a:rPr lang="en-US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Male</a:t>
            </a:r>
          </a:p>
          <a:p>
            <a:pPr marL="444500" marR="0" lvl="0" indent="-558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onsolas"/>
              <a:buChar char="•"/>
            </a:pPr>
            <a:r>
              <a:rPr lang="en-US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Muscle</a:t>
            </a:r>
          </a:p>
          <a:p>
            <a:pPr marL="444500" marR="0" lvl="0" indent="-558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onsolas"/>
              <a:buChar char="•"/>
            </a:pPr>
            <a:r>
              <a:rPr lang="en-US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Toy</a:t>
            </a:r>
          </a:p>
          <a:p>
            <a:pPr marL="444500" marR="0" lvl="0" indent="-558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onsolas"/>
              <a:buChar char="•"/>
            </a:pPr>
            <a:r>
              <a:rPr lang="en-US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 shirt</a:t>
            </a:r>
          </a:p>
        </p:txBody>
      </p:sp>
      <p:sp>
        <p:nvSpPr>
          <p:cNvPr id="206" name="Shape 206"/>
          <p:cNvSpPr txBox="1">
            <a:spLocks noGrp="1"/>
          </p:cNvSpPr>
          <p:nvPr>
            <p:ph type="sldNum" idx="12"/>
          </p:nvPr>
        </p:nvSpPr>
        <p:spPr>
          <a:xfrm>
            <a:off x="8474113" y="9251950"/>
            <a:ext cx="375102" cy="379591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15</a:t>
            </a:fld>
            <a:endParaRPr lang="en-US" sz="18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07" name="Shape 20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64926" y="2603500"/>
            <a:ext cx="5029199" cy="6705599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Shape 208"/>
          <p:cNvSpPr/>
          <p:nvPr/>
        </p:nvSpPr>
        <p:spPr>
          <a:xfrm>
            <a:off x="8170550" y="5106600"/>
            <a:ext cx="2059800" cy="634800"/>
          </a:xfrm>
          <a:prstGeom prst="roundRect">
            <a:avLst>
              <a:gd name="adj" fmla="val 16667"/>
            </a:avLst>
          </a:prstGeom>
          <a:noFill/>
          <a:ln w="76200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9" name="Shape 209"/>
          <p:cNvSpPr/>
          <p:nvPr/>
        </p:nvSpPr>
        <p:spPr>
          <a:xfrm>
            <a:off x="8096600" y="6450575"/>
            <a:ext cx="2059800" cy="634800"/>
          </a:xfrm>
          <a:prstGeom prst="roundRect">
            <a:avLst>
              <a:gd name="adj" fmla="val 16667"/>
            </a:avLst>
          </a:prstGeom>
          <a:noFill/>
          <a:ln w="76200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 txBox="1">
            <a:spLocks noGrp="1"/>
          </p:cNvSpPr>
          <p:nvPr>
            <p:ph type="title"/>
          </p:nvPr>
        </p:nvSpPr>
        <p:spPr>
          <a:xfrm>
            <a:off x="3120231" y="3797301"/>
            <a:ext cx="11099801" cy="2159001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lang="en-US" sz="8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Thanks!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lang="en-US"/>
              <a:t>Questions?</a:t>
            </a:r>
          </a:p>
        </p:txBody>
      </p:sp>
      <p:sp>
        <p:nvSpPr>
          <p:cNvPr id="215" name="Shape 215"/>
          <p:cNvSpPr txBox="1">
            <a:spLocks noGrp="1"/>
          </p:cNvSpPr>
          <p:nvPr>
            <p:ph type="sldNum" idx="12"/>
          </p:nvPr>
        </p:nvSpPr>
        <p:spPr>
          <a:xfrm>
            <a:off x="8474113" y="9251950"/>
            <a:ext cx="375102" cy="379591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16</a:t>
            </a:fld>
            <a:endParaRPr lang="en-US" sz="18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6" name="Shape 216"/>
          <p:cNvSpPr txBox="1"/>
          <p:nvPr/>
        </p:nvSpPr>
        <p:spPr>
          <a:xfrm>
            <a:off x="5580625" y="8119475"/>
            <a:ext cx="7475400" cy="45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900"/>
              <a:t>Find us at: </a:t>
            </a:r>
            <a:r>
              <a:rPr lang="en-US" sz="1900" u="sng">
                <a:solidFill>
                  <a:schemeClr val="hlink"/>
                </a:solidFill>
                <a:hlinkClick r:id="rId3"/>
              </a:rPr>
              <a:t>https://theportatcern.github.io/Hackathon2016-Pier37/</a:t>
            </a:r>
          </a:p>
        </p:txBody>
      </p:sp>
      <p:pic>
        <p:nvPicPr>
          <p:cNvPr id="217" name="Shape 217" descr="IMG_20161016_165142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308249" y="587800"/>
            <a:ext cx="4533542" cy="357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Shape 2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996399" y="7386624"/>
            <a:ext cx="1192450" cy="1192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>
            <a:spLocks noGrp="1"/>
          </p:cNvSpPr>
          <p:nvPr>
            <p:ph type="title"/>
          </p:nvPr>
        </p:nvSpPr>
        <p:spPr>
          <a:xfrm>
            <a:off x="-126055" y="630650"/>
            <a:ext cx="7794900" cy="21591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lang="en-US" sz="8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context</a:t>
            </a:r>
          </a:p>
        </p:txBody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949300" y="3240500"/>
            <a:ext cx="5882100" cy="36651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lang="en-US" sz="48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Natural disasters with thousands of victims …</a:t>
            </a:r>
          </a:p>
        </p:txBody>
      </p:sp>
      <p:pic>
        <p:nvPicPr>
          <p:cNvPr id="71" name="Shape 71" descr="Image result for Haiti flooding 2016 cnn" title="Haiti Flood, last week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75074" y="1195399"/>
            <a:ext cx="9232500" cy="6154500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Shape 72"/>
          <p:cNvSpPr txBox="1"/>
          <p:nvPr/>
        </p:nvSpPr>
        <p:spPr>
          <a:xfrm>
            <a:off x="7668850" y="7558875"/>
            <a:ext cx="9232500" cy="1484100"/>
          </a:xfrm>
          <a:prstGeom prst="rect">
            <a:avLst/>
          </a:prstGeom>
          <a:noFill/>
          <a:ln w="9525" cap="flat" cmpd="sng">
            <a:solidFill>
              <a:srgbClr val="0000FF">
                <a:alpha val="0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lang="en-US" sz="3800" b="1" i="0" u="none" strike="noStrike" cap="none">
                <a:solidFill>
                  <a:srgbClr val="0000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Aftermath of Hurricane Matthew, Haiti,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lang="en-US" sz="3800" b="1" i="0" u="none" strike="noStrike" cap="none">
                <a:solidFill>
                  <a:srgbClr val="0000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Oct 4, 2016</a:t>
            </a:r>
            <a:r>
              <a:rPr lang="en-US" sz="38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</a:p>
        </p:txBody>
      </p:sp>
      <p:sp>
        <p:nvSpPr>
          <p:cNvPr id="73" name="Shape 73"/>
          <p:cNvSpPr txBox="1">
            <a:spLocks noGrp="1"/>
          </p:cNvSpPr>
          <p:nvPr>
            <p:ph type="sldNum" idx="12"/>
          </p:nvPr>
        </p:nvSpPr>
        <p:spPr>
          <a:xfrm>
            <a:off x="8474113" y="9251950"/>
            <a:ext cx="375102" cy="379591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</a:t>
            </a:fld>
            <a:endParaRPr lang="en-US" sz="18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>
            <a:off x="2011049" y="2105375"/>
            <a:ext cx="8598300" cy="62865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lang="en-US" sz="100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 forensic </a:t>
            </a:r>
            <a:r>
              <a:rPr lang="en-US" sz="10000" b="1">
                <a:solidFill>
                  <a:srgbClr val="FF0000"/>
                </a:solidFill>
              </a:rPr>
              <a:t>identification</a:t>
            </a:r>
            <a:r>
              <a:rPr lang="en-US" sz="10000" b="1" i="0" u="none" strike="noStrike" cap="none">
                <a:solidFill>
                  <a:srgbClr val="FF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100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problem …</a:t>
            </a:r>
          </a:p>
        </p:txBody>
      </p:sp>
      <p:pic>
        <p:nvPicPr>
          <p:cNvPr id="79" name="Shape 7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854200" y="688700"/>
            <a:ext cx="2348400" cy="785730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Shape 80"/>
          <p:cNvSpPr txBox="1">
            <a:spLocks noGrp="1"/>
          </p:cNvSpPr>
          <p:nvPr>
            <p:ph type="sldNum" idx="12"/>
          </p:nvPr>
        </p:nvSpPr>
        <p:spPr>
          <a:xfrm>
            <a:off x="8474113" y="9251950"/>
            <a:ext cx="375102" cy="379591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</a:t>
            </a:fld>
            <a:endParaRPr lang="en-US" sz="18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>
            <a:spLocks noGrp="1"/>
          </p:cNvSpPr>
          <p:nvPr>
            <p:ph type="sldNum" idx="12"/>
          </p:nvPr>
        </p:nvSpPr>
        <p:spPr>
          <a:xfrm>
            <a:off x="8474113" y="9251950"/>
            <a:ext cx="375000" cy="379500"/>
          </a:xfrm>
          <a:prstGeom prst="rect">
            <a:avLst/>
          </a:prstGeom>
        </p:spPr>
        <p:txBody>
          <a:bodyPr lIns="50800" tIns="50800" rIns="50800" bIns="50800" anchor="t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/>
              <a:t>4</a:t>
            </a:fld>
            <a:endParaRPr lang="en-US"/>
          </a:p>
        </p:txBody>
      </p:sp>
      <p:sp>
        <p:nvSpPr>
          <p:cNvPr id="86" name="Shape 86"/>
          <p:cNvSpPr txBox="1"/>
          <p:nvPr/>
        </p:nvSpPr>
        <p:spPr>
          <a:xfrm>
            <a:off x="13394400" y="5316400"/>
            <a:ext cx="3705600" cy="4046700"/>
          </a:xfrm>
          <a:prstGeom prst="rect">
            <a:avLst/>
          </a:prstGeom>
          <a:noFill/>
          <a:ln w="28575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4700">
                <a:solidFill>
                  <a:srgbClr val="0000FF"/>
                </a:solidFill>
              </a:rPr>
              <a:t>Family identification</a:t>
            </a:r>
          </a:p>
        </p:txBody>
      </p:sp>
      <p:sp>
        <p:nvSpPr>
          <p:cNvPr id="87" name="Shape 87"/>
          <p:cNvSpPr txBox="1"/>
          <p:nvPr/>
        </p:nvSpPr>
        <p:spPr>
          <a:xfrm>
            <a:off x="8641516" y="3563800"/>
            <a:ext cx="3705600" cy="4046700"/>
          </a:xfrm>
          <a:prstGeom prst="rect">
            <a:avLst/>
          </a:prstGeom>
          <a:noFill/>
          <a:ln w="28575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4700">
                <a:solidFill>
                  <a:srgbClr val="0000FF"/>
                </a:solidFill>
              </a:rPr>
              <a:t>Data collection</a:t>
            </a:r>
          </a:p>
        </p:txBody>
      </p:sp>
      <p:pic>
        <p:nvPicPr>
          <p:cNvPr id="88" name="Shape 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04784" y="5374043"/>
            <a:ext cx="1545550" cy="1901117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Shape 89" descr="yearbook_sketch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690850" y="6838836"/>
            <a:ext cx="3049400" cy="23966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0" name="Shape 90"/>
          <p:cNvGrpSpPr/>
          <p:nvPr/>
        </p:nvGrpSpPr>
        <p:grpSpPr>
          <a:xfrm>
            <a:off x="292675" y="439600"/>
            <a:ext cx="3705600" cy="4046700"/>
            <a:chOff x="597475" y="2344600"/>
            <a:chExt cx="3705600" cy="4046700"/>
          </a:xfrm>
        </p:grpSpPr>
        <p:sp>
          <p:nvSpPr>
            <p:cNvPr id="91" name="Shape 91"/>
            <p:cNvSpPr txBox="1"/>
            <p:nvPr/>
          </p:nvSpPr>
          <p:spPr>
            <a:xfrm>
              <a:off x="597475" y="2344600"/>
              <a:ext cx="3705600" cy="4046700"/>
            </a:xfrm>
            <a:prstGeom prst="rect">
              <a:avLst/>
            </a:prstGeom>
            <a:noFill/>
            <a:ln w="28575" cap="flat" cmpd="sng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-US" sz="3600">
                  <a:solidFill>
                    <a:srgbClr val="0000FF"/>
                  </a:solidFill>
                </a:rPr>
                <a:t>On-Site Bodies Collection</a:t>
              </a:r>
            </a:p>
          </p:txBody>
        </p:sp>
        <p:pic>
          <p:nvPicPr>
            <p:cNvPr id="92" name="Shape 92" descr="dead_bodies_collection.jpg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440625" y="3971925"/>
              <a:ext cx="2019300" cy="2266950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93" name="Shape 93"/>
          <p:cNvCxnSpPr/>
          <p:nvPr/>
        </p:nvCxnSpPr>
        <p:spPr>
          <a:xfrm>
            <a:off x="4023475" y="3171325"/>
            <a:ext cx="468000" cy="0"/>
          </a:xfrm>
          <a:prstGeom prst="straightConnector1">
            <a:avLst/>
          </a:prstGeom>
          <a:noFill/>
          <a:ln w="38100" cap="flat" cmpd="sng">
            <a:solidFill>
              <a:srgbClr val="0000FF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94" name="Shape 94"/>
          <p:cNvCxnSpPr/>
          <p:nvPr/>
        </p:nvCxnSpPr>
        <p:spPr>
          <a:xfrm>
            <a:off x="8172875" y="4241050"/>
            <a:ext cx="468000" cy="0"/>
          </a:xfrm>
          <a:prstGeom prst="straightConnector1">
            <a:avLst/>
          </a:prstGeom>
          <a:noFill/>
          <a:ln w="38100" cap="flat" cmpd="sng">
            <a:solidFill>
              <a:srgbClr val="0000FF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95" name="Shape 95"/>
          <p:cNvCxnSpPr/>
          <p:nvPr/>
        </p:nvCxnSpPr>
        <p:spPr>
          <a:xfrm>
            <a:off x="12347125" y="5867125"/>
            <a:ext cx="1004700" cy="0"/>
          </a:xfrm>
          <a:prstGeom prst="straightConnector1">
            <a:avLst/>
          </a:prstGeom>
          <a:noFill/>
          <a:ln w="38100" cap="flat" cmpd="sng">
            <a:solidFill>
              <a:srgbClr val="0000FF"/>
            </a:solidFill>
            <a:prstDash val="solid"/>
            <a:round/>
            <a:headEnd type="none" w="lg" len="lg"/>
            <a:tailEnd type="stealth" w="lg" len="lg"/>
          </a:ln>
        </p:spPr>
      </p:cxnSp>
      <p:grpSp>
        <p:nvGrpSpPr>
          <p:cNvPr id="96" name="Shape 96"/>
          <p:cNvGrpSpPr/>
          <p:nvPr/>
        </p:nvGrpSpPr>
        <p:grpSpPr>
          <a:xfrm>
            <a:off x="12509325" y="2911575"/>
            <a:ext cx="3912600" cy="2954325"/>
            <a:chOff x="12509325" y="2911575"/>
            <a:chExt cx="3912600" cy="2954325"/>
          </a:xfrm>
        </p:grpSpPr>
        <p:sp>
          <p:nvSpPr>
            <p:cNvPr id="97" name="Shape 97"/>
            <p:cNvSpPr txBox="1"/>
            <p:nvPr/>
          </p:nvSpPr>
          <p:spPr>
            <a:xfrm>
              <a:off x="12509325" y="2911575"/>
              <a:ext cx="3912600" cy="8214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>
                <a:spcBef>
                  <a:spcPts val="0"/>
                </a:spcBef>
                <a:buClr>
                  <a:schemeClr val="dk1"/>
                </a:buClr>
                <a:buSzPct val="30555"/>
                <a:buFont typeface="Arial"/>
                <a:buNone/>
              </a:pPr>
              <a:r>
                <a:rPr lang="en-US" sz="3600" u="sng">
                  <a:solidFill>
                    <a:srgbClr val="38761D"/>
                  </a:solidFill>
                </a:rPr>
                <a:t>Body cremation</a:t>
              </a:r>
            </a:p>
          </p:txBody>
        </p:sp>
        <p:cxnSp>
          <p:nvCxnSpPr>
            <p:cNvPr id="98" name="Shape 98"/>
            <p:cNvCxnSpPr/>
            <p:nvPr/>
          </p:nvCxnSpPr>
          <p:spPr>
            <a:xfrm flipH="1">
              <a:off x="12827650" y="3600600"/>
              <a:ext cx="149700" cy="2265300"/>
            </a:xfrm>
            <a:prstGeom prst="straightConnector1">
              <a:avLst/>
            </a:prstGeom>
            <a:noFill/>
            <a:ln w="38100" cap="flat" cmpd="sng">
              <a:solidFill>
                <a:srgbClr val="274E13"/>
              </a:solidFill>
              <a:prstDash val="solid"/>
              <a:round/>
              <a:headEnd type="none" w="lg" len="lg"/>
              <a:tailEnd type="triangle" w="lg" len="lg"/>
            </a:ln>
          </p:spPr>
        </p:cxnSp>
      </p:grpSp>
      <p:grpSp>
        <p:nvGrpSpPr>
          <p:cNvPr id="99" name="Shape 99"/>
          <p:cNvGrpSpPr/>
          <p:nvPr/>
        </p:nvGrpSpPr>
        <p:grpSpPr>
          <a:xfrm>
            <a:off x="4470050" y="1963600"/>
            <a:ext cx="3705600" cy="4046700"/>
            <a:chOff x="4470050" y="1963600"/>
            <a:chExt cx="3705600" cy="4046700"/>
          </a:xfrm>
        </p:grpSpPr>
        <p:sp>
          <p:nvSpPr>
            <p:cNvPr id="100" name="Shape 100"/>
            <p:cNvSpPr txBox="1"/>
            <p:nvPr/>
          </p:nvSpPr>
          <p:spPr>
            <a:xfrm>
              <a:off x="4470050" y="1963600"/>
              <a:ext cx="3705600" cy="4046700"/>
            </a:xfrm>
            <a:prstGeom prst="rect">
              <a:avLst/>
            </a:prstGeom>
            <a:noFill/>
            <a:ln w="28575" cap="flat" cmpd="sng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-US" sz="4700">
                  <a:solidFill>
                    <a:srgbClr val="0000FF"/>
                  </a:solidFill>
                </a:rPr>
                <a:t>Morgue</a:t>
              </a:r>
            </a:p>
          </p:txBody>
        </p:sp>
        <p:pic>
          <p:nvPicPr>
            <p:cNvPr id="101" name="Shape 10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815400" y="2828589"/>
              <a:ext cx="2277200" cy="282492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02" name="Shape 10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403448" y="5456148"/>
            <a:ext cx="1901099" cy="1901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>
            <a:spLocks noGrp="1"/>
          </p:cNvSpPr>
          <p:nvPr>
            <p:ph type="sldNum" idx="12"/>
          </p:nvPr>
        </p:nvSpPr>
        <p:spPr>
          <a:xfrm>
            <a:off x="8474113" y="9251950"/>
            <a:ext cx="375000" cy="379500"/>
          </a:xfrm>
          <a:prstGeom prst="rect">
            <a:avLst/>
          </a:prstGeom>
        </p:spPr>
        <p:txBody>
          <a:bodyPr lIns="50800" tIns="50800" rIns="50800" bIns="50800" anchor="t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/>
              <a:t>5</a:t>
            </a:fld>
            <a:endParaRPr lang="en-US"/>
          </a:p>
        </p:txBody>
      </p:sp>
      <p:grpSp>
        <p:nvGrpSpPr>
          <p:cNvPr id="108" name="Shape 108"/>
          <p:cNvGrpSpPr/>
          <p:nvPr/>
        </p:nvGrpSpPr>
        <p:grpSpPr>
          <a:xfrm>
            <a:off x="707659" y="428011"/>
            <a:ext cx="7526274" cy="8356560"/>
            <a:chOff x="7012775" y="2466975"/>
            <a:chExt cx="4533900" cy="6038850"/>
          </a:xfrm>
        </p:grpSpPr>
        <p:pic>
          <p:nvPicPr>
            <p:cNvPr id="109" name="Shape 10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012775" y="2466975"/>
              <a:ext cx="4533900" cy="6038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0" name="Shape 11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136600" y="2628900"/>
              <a:ext cx="4286250" cy="5715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1" name="Shape 111"/>
          <p:cNvSpPr txBox="1"/>
          <p:nvPr/>
        </p:nvSpPr>
        <p:spPr>
          <a:xfrm>
            <a:off x="8767075" y="1098200"/>
            <a:ext cx="7315200" cy="746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5100" b="1"/>
              <a:t>Body on table</a:t>
            </a:r>
            <a:r>
              <a:rPr lang="en-US" sz="5100"/>
              <a:t> leads to issues in framing the full body picture.</a:t>
            </a:r>
          </a:p>
          <a:p>
            <a:pPr lvl="0">
              <a:spcBef>
                <a:spcPts val="0"/>
              </a:spcBef>
              <a:buNone/>
            </a:pPr>
            <a:endParaRPr sz="5100"/>
          </a:p>
          <a:p>
            <a:pPr lvl="0" rtl="0">
              <a:spcBef>
                <a:spcPts val="0"/>
              </a:spcBef>
              <a:buNone/>
            </a:pPr>
            <a:r>
              <a:rPr lang="en-US" sz="5100" b="1"/>
              <a:t>Main issues:</a:t>
            </a:r>
          </a:p>
          <a:p>
            <a:pPr marL="457200" lvl="0" indent="-552450" rtl="0">
              <a:spcBef>
                <a:spcPts val="0"/>
              </a:spcBef>
              <a:buSzPct val="100000"/>
              <a:buChar char="●"/>
            </a:pPr>
            <a:r>
              <a:rPr lang="en-US" sz="5100"/>
              <a:t>Frame</a:t>
            </a:r>
          </a:p>
          <a:p>
            <a:pPr marL="457200" lvl="0" indent="-552450" rtl="0">
              <a:spcBef>
                <a:spcPts val="0"/>
              </a:spcBef>
              <a:buSzPct val="100000"/>
              <a:buChar char="●"/>
            </a:pPr>
            <a:r>
              <a:rPr lang="en-US" sz="5100"/>
              <a:t>Light</a:t>
            </a:r>
          </a:p>
          <a:p>
            <a:pPr marL="457200" lvl="0" indent="-552450" rtl="0">
              <a:spcBef>
                <a:spcPts val="0"/>
              </a:spcBef>
              <a:buSzPct val="100000"/>
              <a:buChar char="●"/>
            </a:pPr>
            <a:r>
              <a:rPr lang="en-US" sz="5100"/>
              <a:t>Focus</a:t>
            </a:r>
          </a:p>
          <a:p>
            <a:pPr marL="457200" lvl="0" indent="-552450">
              <a:spcBef>
                <a:spcPts val="0"/>
              </a:spcBef>
              <a:buSzPct val="100000"/>
              <a:buChar char="●"/>
            </a:pPr>
            <a:r>
              <a:rPr lang="en-US" sz="5100"/>
              <a:t>Stability</a:t>
            </a:r>
          </a:p>
        </p:txBody>
      </p:sp>
      <p:pic>
        <p:nvPicPr>
          <p:cNvPr id="112" name="Shape 1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853675" y="4433700"/>
            <a:ext cx="3619500" cy="323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 txBox="1">
            <a:spLocks noGrp="1"/>
          </p:cNvSpPr>
          <p:nvPr>
            <p:ph type="title"/>
          </p:nvPr>
        </p:nvSpPr>
        <p:spPr>
          <a:xfrm>
            <a:off x="322950" y="165275"/>
            <a:ext cx="9598200" cy="1472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>
                <a:solidFill>
                  <a:srgbClr val="0000FF"/>
                </a:solidFill>
              </a:rPr>
              <a:t>What we aimed for?</a:t>
            </a:r>
          </a:p>
        </p:txBody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0" y="930675"/>
            <a:ext cx="8897400" cy="84804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10000"/>
              <a:t> POrtable Photo Studio (POPS)</a:t>
            </a:r>
          </a:p>
          <a:p>
            <a:pPr lvl="0">
              <a:spcBef>
                <a:spcPts val="0"/>
              </a:spcBef>
              <a:buNone/>
            </a:pPr>
            <a:r>
              <a:rPr lang="en-US" sz="6800"/>
              <a:t> - A Forensic Photo</a:t>
            </a:r>
          </a:p>
          <a:p>
            <a:pPr lvl="0">
              <a:spcBef>
                <a:spcPts val="0"/>
              </a:spcBef>
              <a:buNone/>
            </a:pPr>
            <a:r>
              <a:rPr lang="en-US" sz="6800"/>
              <a:t>   Toolkit</a:t>
            </a:r>
          </a:p>
        </p:txBody>
      </p:sp>
      <p:sp>
        <p:nvSpPr>
          <p:cNvPr id="119" name="Shape 119"/>
          <p:cNvSpPr txBox="1">
            <a:spLocks noGrp="1"/>
          </p:cNvSpPr>
          <p:nvPr>
            <p:ph type="sldNum" idx="12"/>
          </p:nvPr>
        </p:nvSpPr>
        <p:spPr>
          <a:xfrm>
            <a:off x="8474113" y="9251950"/>
            <a:ext cx="375000" cy="379500"/>
          </a:xfrm>
          <a:prstGeom prst="rect">
            <a:avLst/>
          </a:prstGeom>
        </p:spPr>
        <p:txBody>
          <a:bodyPr lIns="50800" tIns="50800" rIns="50800" bIns="50800" anchor="t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/>
              <a:t>6</a:t>
            </a:fld>
            <a:endParaRPr lang="en-US"/>
          </a:p>
        </p:txBody>
      </p:sp>
      <p:pic>
        <p:nvPicPr>
          <p:cNvPr id="120" name="Shape 120" descr="IMG_20161016_165142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97399" y="1917025"/>
            <a:ext cx="7937449" cy="626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 txBox="1">
            <a:spLocks noGrp="1"/>
          </p:cNvSpPr>
          <p:nvPr>
            <p:ph type="title"/>
          </p:nvPr>
        </p:nvSpPr>
        <p:spPr>
          <a:xfrm>
            <a:off x="1270038" y="444500"/>
            <a:ext cx="14800184" cy="21589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lang="en-US"/>
              <a:t>Constraints</a:t>
            </a:r>
          </a:p>
        </p:txBody>
      </p:sp>
      <p:sp>
        <p:nvSpPr>
          <p:cNvPr id="126" name="Shape 126"/>
          <p:cNvSpPr txBox="1">
            <a:spLocks noGrp="1"/>
          </p:cNvSpPr>
          <p:nvPr>
            <p:ph type="body" idx="1"/>
          </p:nvPr>
        </p:nvSpPr>
        <p:spPr>
          <a:xfrm>
            <a:off x="642227" y="2603500"/>
            <a:ext cx="13300500" cy="62865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ctr" anchorCtr="0">
            <a:noAutofit/>
          </a:bodyPr>
          <a:lstStyle/>
          <a:p>
            <a:pPr marL="889000" marR="0" lvl="1" indent="-44450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</a:pPr>
            <a:r>
              <a:rPr lang="en-US"/>
              <a:t>Use existing cameras- all kinds of SLR Camera</a:t>
            </a:r>
          </a:p>
          <a:p>
            <a:pPr marL="889000" marR="0" lvl="1" indent="-44450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</a:pPr>
            <a:r>
              <a:rPr lang="en-US" sz="3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Inexpensive readily-available components</a:t>
            </a:r>
          </a:p>
          <a:p>
            <a:pPr marL="0" lvl="0" indent="0" rtl="0">
              <a:spcBef>
                <a:spcPts val="0"/>
              </a:spcBef>
              <a:buNone/>
            </a:pPr>
            <a:endParaRPr>
              <a:solidFill>
                <a:schemeClr val="dk1"/>
              </a:solidFill>
            </a:endParaRPr>
          </a:p>
          <a:p>
            <a:pPr lvl="1" rtl="0">
              <a:spcBef>
                <a:spcPts val="0"/>
              </a:spcBef>
              <a:buClr>
                <a:srgbClr val="000000"/>
              </a:buClr>
              <a:buSzPct val="75000"/>
              <a:buFont typeface="Helvetica Neue"/>
              <a:buChar char="•"/>
            </a:pPr>
            <a:r>
              <a:rPr lang="en-US">
                <a:solidFill>
                  <a:schemeClr val="dk1"/>
                </a:solidFill>
              </a:rPr>
              <a:t>Compact - fits in a normal size backpack</a:t>
            </a:r>
          </a:p>
          <a:p>
            <a:pPr lvl="1" rtl="0">
              <a:spcBef>
                <a:spcPts val="0"/>
              </a:spcBef>
              <a:buClr>
                <a:schemeClr val="dk1"/>
              </a:buClr>
              <a:buSzPct val="75000"/>
              <a:buFont typeface="Helvetica Neue"/>
              <a:buChar char="•"/>
            </a:pPr>
            <a:r>
              <a:rPr lang="en-US">
                <a:solidFill>
                  <a:schemeClr val="dk1"/>
                </a:solidFill>
              </a:rPr>
              <a:t>Easy to use by first responders (Police or Forensic Staff)</a:t>
            </a:r>
          </a:p>
          <a:p>
            <a:pPr marL="0" lvl="0" indent="0" rtl="0">
              <a:spcBef>
                <a:spcPts val="0"/>
              </a:spcBef>
              <a:buNone/>
            </a:pPr>
            <a:endParaRPr sz="4800" b="1">
              <a:solidFill>
                <a:schemeClr val="dk1"/>
              </a:solidFill>
            </a:endParaRPr>
          </a:p>
          <a:p>
            <a:pPr marL="0" lvl="0" indent="0" rtl="0">
              <a:spcBef>
                <a:spcPts val="0"/>
              </a:spcBef>
              <a:buNone/>
            </a:pPr>
            <a:r>
              <a:rPr lang="en-US" sz="4800" b="1">
                <a:solidFill>
                  <a:schemeClr val="dk1"/>
                </a:solidFill>
              </a:rPr>
              <a:t>Adaptable and universal solution required</a:t>
            </a:r>
          </a:p>
        </p:txBody>
      </p:sp>
      <p:sp>
        <p:nvSpPr>
          <p:cNvPr id="127" name="Shape 127"/>
          <p:cNvSpPr txBox="1">
            <a:spLocks noGrp="1"/>
          </p:cNvSpPr>
          <p:nvPr>
            <p:ph type="sldNum" idx="12"/>
          </p:nvPr>
        </p:nvSpPr>
        <p:spPr>
          <a:xfrm>
            <a:off x="8474113" y="9251950"/>
            <a:ext cx="375102" cy="379591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7</a:t>
            </a:fld>
            <a:endParaRPr lang="en-US" sz="18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28" name="Shape 1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038560" y="712517"/>
            <a:ext cx="2357400" cy="447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 txBox="1">
            <a:spLocks noGrp="1"/>
          </p:cNvSpPr>
          <p:nvPr>
            <p:ph type="title"/>
          </p:nvPr>
        </p:nvSpPr>
        <p:spPr>
          <a:xfrm>
            <a:off x="1270044" y="444500"/>
            <a:ext cx="8021700" cy="2159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>
                <a:solidFill>
                  <a:schemeClr val="dk1"/>
                </a:solidFill>
              </a:rPr>
              <a:t>Stability while taking Pictures</a:t>
            </a:r>
          </a:p>
        </p:txBody>
      </p:sp>
      <p:sp>
        <p:nvSpPr>
          <p:cNvPr id="134" name="Shape 134"/>
          <p:cNvSpPr txBox="1">
            <a:spLocks noGrp="1"/>
          </p:cNvSpPr>
          <p:nvPr>
            <p:ph type="sldNum" idx="12"/>
          </p:nvPr>
        </p:nvSpPr>
        <p:spPr>
          <a:xfrm>
            <a:off x="8474113" y="9251950"/>
            <a:ext cx="375000" cy="379500"/>
          </a:xfrm>
          <a:prstGeom prst="rect">
            <a:avLst/>
          </a:prstGeom>
        </p:spPr>
        <p:txBody>
          <a:bodyPr lIns="50800" tIns="50800" rIns="50800" bIns="50800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8</a:t>
            </a:fld>
            <a:endParaRPr lang="en-US"/>
          </a:p>
        </p:txBody>
      </p:sp>
      <p:grpSp>
        <p:nvGrpSpPr>
          <p:cNvPr id="135" name="Shape 135"/>
          <p:cNvGrpSpPr/>
          <p:nvPr/>
        </p:nvGrpSpPr>
        <p:grpSpPr>
          <a:xfrm>
            <a:off x="3699525" y="2746175"/>
            <a:ext cx="4533900" cy="6038850"/>
            <a:chOff x="7012775" y="2466975"/>
            <a:chExt cx="4533900" cy="6038850"/>
          </a:xfrm>
        </p:grpSpPr>
        <p:pic>
          <p:nvPicPr>
            <p:cNvPr id="136" name="Shape 13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012775" y="2466975"/>
              <a:ext cx="4533900" cy="6038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7" name="Shape 13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136600" y="2628900"/>
              <a:ext cx="4286250" cy="5715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38" name="Shape 1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291849" y="297800"/>
            <a:ext cx="4984875" cy="8707274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Shape 139"/>
          <p:cNvSpPr txBox="1"/>
          <p:nvPr/>
        </p:nvSpPr>
        <p:spPr>
          <a:xfrm>
            <a:off x="4801925" y="8885600"/>
            <a:ext cx="1497900" cy="574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2600" b="1"/>
              <a:t>Before</a:t>
            </a:r>
          </a:p>
        </p:txBody>
      </p:sp>
      <p:sp>
        <p:nvSpPr>
          <p:cNvPr id="140" name="Shape 140"/>
          <p:cNvSpPr txBox="1"/>
          <p:nvPr/>
        </p:nvSpPr>
        <p:spPr>
          <a:xfrm>
            <a:off x="11131150" y="8885600"/>
            <a:ext cx="1497900" cy="574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600" b="1"/>
              <a:t>After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 txBox="1">
            <a:spLocks noGrp="1"/>
          </p:cNvSpPr>
          <p:nvPr>
            <p:ph type="title"/>
          </p:nvPr>
        </p:nvSpPr>
        <p:spPr>
          <a:xfrm>
            <a:off x="1270038" y="444500"/>
            <a:ext cx="14800200" cy="2159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Lighting</a:t>
            </a:r>
          </a:p>
        </p:txBody>
      </p:sp>
      <p:sp>
        <p:nvSpPr>
          <p:cNvPr id="146" name="Shape 146"/>
          <p:cNvSpPr txBox="1">
            <a:spLocks noGrp="1"/>
          </p:cNvSpPr>
          <p:nvPr>
            <p:ph type="sldNum" idx="12"/>
          </p:nvPr>
        </p:nvSpPr>
        <p:spPr>
          <a:xfrm>
            <a:off x="8474113" y="9251950"/>
            <a:ext cx="375000" cy="379500"/>
          </a:xfrm>
          <a:prstGeom prst="rect">
            <a:avLst/>
          </a:prstGeom>
        </p:spPr>
        <p:txBody>
          <a:bodyPr lIns="50800" tIns="50800" rIns="50800" bIns="50800" anchor="t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/>
              <a:t>9</a:t>
            </a:fld>
            <a:endParaRPr lang="en-US"/>
          </a:p>
        </p:txBody>
      </p:sp>
      <p:pic>
        <p:nvPicPr>
          <p:cNvPr id="147" name="Shape 147" descr="IMG_6413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7125" y="2444125"/>
            <a:ext cx="8702675" cy="5801774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Shape 148"/>
          <p:cNvSpPr txBox="1"/>
          <p:nvPr/>
        </p:nvSpPr>
        <p:spPr>
          <a:xfrm>
            <a:off x="10982100" y="2922350"/>
            <a:ext cx="5584200" cy="4504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8000"/>
              <a:t>Light and foldable structure</a:t>
            </a:r>
          </a:p>
          <a:p>
            <a:pPr marL="914400" lvl="0" indent="457200" rtl="0">
              <a:spcBef>
                <a:spcPts val="0"/>
              </a:spcBef>
              <a:buNone/>
            </a:pPr>
            <a:r>
              <a:rPr lang="en-US" sz="8000" b="1">
                <a:solidFill>
                  <a:srgbClr val="0000FF"/>
                </a:solidFill>
              </a:rPr>
              <a:t>+</a:t>
            </a:r>
          </a:p>
          <a:p>
            <a:pPr lvl="0">
              <a:spcBef>
                <a:spcPts val="0"/>
              </a:spcBef>
              <a:buNone/>
            </a:pPr>
            <a:r>
              <a:rPr lang="en-US" sz="8000"/>
              <a:t>LED strip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332</Words>
  <Application>Microsoft Office PowerPoint</Application>
  <PresentationFormat>Custom</PresentationFormat>
  <Paragraphs>89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Consolas</vt:lpstr>
      <vt:lpstr>Helvetica Neue</vt:lpstr>
      <vt:lpstr>Arial</vt:lpstr>
      <vt:lpstr>White</vt:lpstr>
      <vt:lpstr>Pier 37: ID Hunters</vt:lpstr>
      <vt:lpstr>The context</vt:lpstr>
      <vt:lpstr>PowerPoint Presentation</vt:lpstr>
      <vt:lpstr>PowerPoint Presentation</vt:lpstr>
      <vt:lpstr>PowerPoint Presentation</vt:lpstr>
      <vt:lpstr>What we aimed for?</vt:lpstr>
      <vt:lpstr>Constraints</vt:lpstr>
      <vt:lpstr>Stability while taking Pictures</vt:lpstr>
      <vt:lpstr>Lighting</vt:lpstr>
      <vt:lpstr>Laser framing</vt:lpstr>
      <vt:lpstr>Analog trigger</vt:lpstr>
      <vt:lpstr>Resources</vt:lpstr>
      <vt:lpstr>Future Ideas ...</vt:lpstr>
      <vt:lpstr>Post-Processing: Text extraction</vt:lpstr>
      <vt:lpstr>Post-Processing: Auto-annotation</vt:lpstr>
      <vt:lpstr>Thanks! 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Pier 37: ID Hunters</dc:title>
  <cp:lastModifiedBy>ITS Admin</cp:lastModifiedBy>
  <cp:revision>1</cp:revision>
  <dcterms:modified xsi:type="dcterms:W3CDTF">2016-10-16T22:41:59Z</dcterms:modified>
</cp:coreProperties>
</file>